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9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5" r:id="rId10"/>
    <p:sldId id="266" r:id="rId11"/>
    <p:sldId id="268" r:id="rId12"/>
    <p:sldId id="269" r:id="rId13"/>
    <p:sldId id="272" r:id="rId14"/>
    <p:sldId id="273" r:id="rId15"/>
    <p:sldId id="270" r:id="rId16"/>
    <p:sldId id="267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24652-B649-40A7-B1D4-A9A9C32138A4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F3322-F970-4948-BB2E-91C617494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5800" y="0"/>
            <a:ext cx="8001000" cy="7950200"/>
            <a:chOff x="685798" y="0"/>
            <a:chExt cx="8001004" cy="7950200"/>
          </a:xfrm>
        </p:grpSpPr>
        <p:sp>
          <p:nvSpPr>
            <p:cNvPr id="5" name="Pie 4"/>
            <p:cNvSpPr/>
            <p:nvPr/>
          </p:nvSpPr>
          <p:spPr>
            <a:xfrm flipH="1" flipV="1">
              <a:off x="1257298" y="5778500"/>
              <a:ext cx="2171701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685798" y="0"/>
              <a:ext cx="8001004" cy="6856413"/>
              <a:chOff x="685798" y="0"/>
              <a:chExt cx="8001004" cy="6856413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685798" y="5880100"/>
                <a:ext cx="1143001" cy="9763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590799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8198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362199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676398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81199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43099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362199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009899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971799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314699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619499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384298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05199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295398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447798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00198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352799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5" name="Freeform 24"/>
              <p:cNvSpPr/>
              <p:nvPr/>
            </p:nvSpPr>
            <p:spPr>
              <a:xfrm flipV="1">
                <a:off x="5486400" y="0"/>
                <a:ext cx="1143001" cy="9763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6" name="Oval 25"/>
              <p:cNvSpPr/>
              <p:nvPr/>
            </p:nvSpPr>
            <p:spPr>
              <a:xfrm flipV="1">
                <a:off x="7391401" y="760413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 flipV="1">
                <a:off x="5638800" y="608013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8" name="Oval 27"/>
              <p:cNvSpPr/>
              <p:nvPr/>
            </p:nvSpPr>
            <p:spPr>
              <a:xfrm flipV="1">
                <a:off x="7162801" y="150813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6477001" y="773113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6781801" y="1166813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6743701" y="862013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7162801" y="1065213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7810502" y="2081213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7772402" y="1776413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8115302" y="1928813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8420102" y="1624013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6184901" y="1243013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305802" y="1395413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6096001" y="1065213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248401" y="1217613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6400801" y="1243013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8153402" y="379413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</p:grpSp>
      <p:sp>
        <p:nvSpPr>
          <p:cNvPr id="43" name="Oval 42"/>
          <p:cNvSpPr/>
          <p:nvPr/>
        </p:nvSpPr>
        <p:spPr>
          <a:xfrm>
            <a:off x="8636000" y="65897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44" name="Oval 43"/>
          <p:cNvSpPr/>
          <p:nvPr/>
        </p:nvSpPr>
        <p:spPr>
          <a:xfrm>
            <a:off x="8788400" y="658971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45" name="Oval 44"/>
          <p:cNvSpPr/>
          <p:nvPr/>
        </p:nvSpPr>
        <p:spPr>
          <a:xfrm>
            <a:off x="8940800" y="65897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450"/>
            <a:ext cx="2133600" cy="2603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07C77F-A0CE-4374-8A75-1DEEFAA1BE0C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2850"/>
            <a:ext cx="609600" cy="2603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A1695BF-4E89-4E6F-9EEF-40346CB9D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7" name="Oval 6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B52BB-5A7C-4500-B248-9DB7CD354D0B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EC78-9F63-4254-9FC3-C66286B11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9AF9-A302-4A2A-859C-7324D277DF40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9B98-860F-4FA6-A2A4-5ABBFF813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633C-3C8C-45F7-8BF9-0EAB2C8BB973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6174-C08D-47F8-AE48-1D58D085E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EBEC-348B-40A7-AB8B-04514F8873EB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D605-719A-41AC-ACAC-78ACF0F4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59CCB-2657-4939-BB2B-36BF19F0715B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DFCB-CC50-4F86-A53F-40DBC6516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592638" y="2133600"/>
            <a:ext cx="3865562" cy="4171950"/>
            <a:chOff x="0" y="0"/>
            <a:chExt cx="1600200" cy="1727200"/>
          </a:xfrm>
        </p:grpSpPr>
        <p:sp>
          <p:nvSpPr>
            <p:cNvPr id="5" name="Oval 4"/>
            <p:cNvSpPr/>
            <p:nvPr/>
          </p:nvSpPr>
          <p:spPr>
            <a:xfrm>
              <a:off x="686082" y="152477"/>
              <a:ext cx="914118" cy="91420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Oval 5"/>
            <p:cNvSpPr/>
            <p:nvPr/>
          </p:nvSpPr>
          <p:spPr>
            <a:xfrm>
              <a:off x="381157" y="1206674"/>
              <a:ext cx="456730" cy="4567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Oval 6"/>
            <p:cNvSpPr/>
            <p:nvPr/>
          </p:nvSpPr>
          <p:spPr>
            <a:xfrm>
              <a:off x="686082" y="914207"/>
              <a:ext cx="355527" cy="355561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647966" y="1142923"/>
              <a:ext cx="431758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457388" y="0"/>
              <a:ext cx="761656" cy="76173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028465" y="1524116"/>
              <a:ext cx="203722" cy="2030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88717" y="1066684"/>
              <a:ext cx="127490" cy="12684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0" y="1244793"/>
              <a:ext cx="126833" cy="126846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52463" y="1092316"/>
              <a:ext cx="126833" cy="126846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304925" y="1066684"/>
              <a:ext cx="126833" cy="12684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609600" y="990600"/>
            <a:ext cx="1179513" cy="1357313"/>
            <a:chOff x="266700" y="914400"/>
            <a:chExt cx="1179761" cy="1356814"/>
          </a:xfrm>
        </p:grpSpPr>
        <p:sp>
          <p:nvSpPr>
            <p:cNvPr id="16" name="Oval 15"/>
            <p:cNvSpPr/>
            <p:nvPr/>
          </p:nvSpPr>
          <p:spPr>
            <a:xfrm>
              <a:off x="555686" y="1380953"/>
              <a:ext cx="890775" cy="890261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 flipV="1">
              <a:off x="304808" y="1219088"/>
              <a:ext cx="355675" cy="35546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 flipV="1">
              <a:off x="266700" y="914400"/>
              <a:ext cx="431891" cy="43164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 flipV="1">
              <a:off x="609672" y="1066744"/>
              <a:ext cx="203243" cy="20312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Ctr="0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37AE1-DF54-475F-9C67-F8F9C5334834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8A84-64C0-48CC-938E-7676466B6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30A6-EC1D-4244-A2B5-FFE5C7111054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F159-8B11-453E-8CF9-7243B9294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18A1-01BE-4212-B619-15874916701C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C8F30-0D00-438A-98C3-6559C9C9C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D50E-9531-4F3F-A154-B8A2500C4C6F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DF64C-29EB-471F-B7E2-AEDDD83C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8BA3-5372-435E-8D1A-2D5068D7539E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C2A42-FF0A-4BAC-9428-20B8327E6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695825" y="2133600"/>
            <a:ext cx="4448175" cy="4019550"/>
            <a:chOff x="4695702" y="2133600"/>
            <a:chExt cx="4448298" cy="4018808"/>
          </a:xfrm>
        </p:grpSpPr>
        <p:sp>
          <p:nvSpPr>
            <p:cNvPr id="6" name="Oval 5"/>
            <p:cNvSpPr/>
            <p:nvPr/>
          </p:nvSpPr>
          <p:spPr>
            <a:xfrm>
              <a:off x="4695702" y="5047712"/>
              <a:ext cx="1104931" cy="1104696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Oval 6"/>
            <p:cNvSpPr/>
            <p:nvPr/>
          </p:nvSpPr>
          <p:spPr>
            <a:xfrm>
              <a:off x="7065906" y="4571550"/>
              <a:ext cx="858861" cy="8586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5340245" y="4895340"/>
              <a:ext cx="1043017" cy="104279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6694420" y="3047831"/>
              <a:ext cx="1839963" cy="184116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7916829" y="2133600"/>
              <a:ext cx="858861" cy="8586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824752" y="2685948"/>
              <a:ext cx="1043016" cy="104279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8653449" y="2870064"/>
              <a:ext cx="490551" cy="4904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6551541" y="5120723"/>
              <a:ext cx="307984" cy="30633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6781735" y="5561967"/>
              <a:ext cx="306396" cy="30791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6705533" y="5181037"/>
              <a:ext cx="306396" cy="30791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7073843" y="5120723"/>
              <a:ext cx="306396" cy="30633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Oval 16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8" name="Oval 17"/>
          <p:cNvSpPr/>
          <p:nvPr/>
        </p:nvSpPr>
        <p:spPr>
          <a:xfrm>
            <a:off x="3319463" y="5148263"/>
            <a:ext cx="185737" cy="18573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9" name="Oval 18"/>
          <p:cNvSpPr/>
          <p:nvPr/>
        </p:nvSpPr>
        <p:spPr>
          <a:xfrm>
            <a:off x="3225800" y="5103813"/>
            <a:ext cx="185738" cy="18573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lIns="0" rIns="0"/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603D-E7C4-420B-89A5-B6F42E96B720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1E3E4-6CCD-431B-8B17-A96FC6D2B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6" name="Oval 5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Oval 6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8D2FF-743D-4822-8E38-AAF4793D870F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6604-1A71-43D6-A996-25EBB8D4E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825"/>
            <a:ext cx="6629400" cy="422433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450"/>
            <a:ext cx="2133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727A7-F315-4DAA-8D7F-1525EC83CE5E}" type="datetimeFigureOut">
              <a:rPr lang="en-US"/>
              <a:pPr>
                <a:defRPr/>
              </a:pPr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450"/>
            <a:ext cx="2895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450"/>
            <a:ext cx="2133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09D710-0CC3-47B6-B958-051B8CD5B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738" y="5568950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4413" y="4733925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1" name="Oval 80"/>
          <p:cNvSpPr/>
          <p:nvPr/>
        </p:nvSpPr>
        <p:spPr>
          <a:xfrm rot="6197586" flipV="1">
            <a:off x="8293100" y="495300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3763" y="4976813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538" y="529590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4" name="Oval 83"/>
          <p:cNvSpPr/>
          <p:nvPr/>
        </p:nvSpPr>
        <p:spPr>
          <a:xfrm rot="6197586" flipV="1">
            <a:off x="200025" y="5915025"/>
            <a:ext cx="215900" cy="2159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8225" y="5767388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038" y="60960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7" name="Oval 86"/>
          <p:cNvSpPr/>
          <p:nvPr/>
        </p:nvSpPr>
        <p:spPr>
          <a:xfrm rot="6197586" flipV="1">
            <a:off x="7639050" y="6462713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425" y="438467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8288" y="6403975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100" y="4338638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1" name="Oval 90"/>
          <p:cNvSpPr/>
          <p:nvPr/>
        </p:nvSpPr>
        <p:spPr>
          <a:xfrm rot="6197586" flipV="1">
            <a:off x="8616950" y="445135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2" name="Oval 91"/>
          <p:cNvSpPr/>
          <p:nvPr/>
        </p:nvSpPr>
        <p:spPr>
          <a:xfrm rot="6197586" flipV="1">
            <a:off x="8558213" y="459422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2888" y="624205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63" y="61960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7" name="Oval 96"/>
          <p:cNvSpPr/>
          <p:nvPr/>
        </p:nvSpPr>
        <p:spPr>
          <a:xfrm rot="6197586" flipV="1">
            <a:off x="254000" y="6308725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8" name="Oval 97"/>
          <p:cNvSpPr/>
          <p:nvPr/>
        </p:nvSpPr>
        <p:spPr>
          <a:xfrm rot="6197586" flipV="1">
            <a:off x="193675" y="6451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83" r:id="rId13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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rtl="0" eaLnBrk="0" fontAlgn="base" hangingPunct="0">
        <a:spcBef>
          <a:spcPts val="1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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rtl="0" eaLnBrk="0" fontAlgn="base" hangingPunct="0">
        <a:spcBef>
          <a:spcPts val="1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l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aretodifferentiate.wikispaces.com/Choice+Board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Differentiated Instruction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12/11/2009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Professional Development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Try it!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JIGSAW: incorporates cooperative grouping as a shared responsibility for reading.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Teacher assigns students different selections of text.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Students read their selection and share what they have read with a small group.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Break into cooperative groups.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Each group member is responsible for reading one selection of the article.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After reading the selections, all the students who read the same selection should gather to discuss. They are experts on this selection.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Next, the students return to their original groups and share the information they’ve read and discussed.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5334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Students naturally make choices based on their learning preferences.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When designing a lesson, provide a list of two or three different products. Give choices that reach the most number of students.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Include guidelines and expectations for each type of product.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Examples of product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953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Create a model… make a game… paint a picture… draw a diagram… create an advertisement… give a speech… collect pictures… keep a diary… make a map… write a letter… teach a lesson… write a dialogue…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When assigning  identify what students will all know, understand, and be able to do, regardless of the final project.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 “menu” which addresses learning objectives yet appeals to a variety of interests and abilities.</a:t>
            </a:r>
          </a:p>
          <a:p>
            <a:r>
              <a:rPr lang="en-US" dirty="0" smtClean="0"/>
              <a:t>Allows learners to chose projects that address individual learning styles and preferences.</a:t>
            </a:r>
          </a:p>
          <a:p>
            <a:r>
              <a:rPr lang="en-US" dirty="0" smtClean="0"/>
              <a:t>Also called “Think-</a:t>
            </a:r>
            <a:r>
              <a:rPr lang="en-US" dirty="0" err="1" smtClean="0"/>
              <a:t>Tac</a:t>
            </a:r>
            <a:r>
              <a:rPr lang="en-US" dirty="0" smtClean="0"/>
              <a:t>-Toe” activities, “Choice Boards” or “Choice Assignments”.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</a:t>
            </a:r>
            <a:r>
              <a:rPr lang="en-US" dirty="0" err="1" smtClean="0"/>
              <a:t>Tac</a:t>
            </a:r>
            <a:r>
              <a:rPr lang="en-US" dirty="0" smtClean="0"/>
              <a:t>-Toe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1825"/>
            <a:ext cx="8458200" cy="4224338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Sample Choice </a:t>
            </a:r>
            <a:r>
              <a:rPr lang="en-US" dirty="0" smtClean="0"/>
              <a:t>Boards</a:t>
            </a:r>
          </a:p>
          <a:p>
            <a:r>
              <a:rPr lang="en-US" smtClean="0">
                <a:hlinkClick r:id="rId2"/>
              </a:rPr>
              <a:t>http://daretodifferentiate.wikispaces.com/Choice+Boards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Try It!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Product Choice Assignment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Using Sternberg’s Intelligence Preference to design a project using content you’re teaching right now.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Use the structure provided to: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Identify the learning goals (know, understand, be able to do)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Write directions, allowing for the choice of activity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Write three tasks a student can choose from to demonstrate mastery of learning goals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Preparing to Differentiate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1952"/>
            <a:ext cx="6629400" cy="42245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Start Small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Try one new strategy at a time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Select one unit to start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Identify activities that have low/high prep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2600"/>
            <a:ext cx="6629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Go forth and differentiate!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What is Differentiation??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95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A process of teaching and learning that is based on the premise that not all students are alike.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Instruction based on readiness of students.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Offering multiple paths to the same goal or outcome.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Differentiation….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502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Meets the student at their learning level and maximizes opportunities for success.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Pre-assesses students to find their interests and readiness.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Interests: Multiple Intelligence Checklist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Readiness: Pre-tests, standardized test info, checklists, quizzes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86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Try It!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Multiple Intelligences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1952"/>
            <a:ext cx="7391400" cy="465124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Complete the MI Checklist.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Score yourself.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What’s your dominant intelligence?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Would this be something you could use in your classroom? Why or why not?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Using your results…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257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Some of your pre-assessments may identify students who: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Need support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Need enrichment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Have varying learning styles.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/>
              <a:t>SO you’ve collected info… now what??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planning a lesson, ask the right questions!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108448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/>
              <a:t>Linguistic</a:t>
            </a:r>
            <a:r>
              <a:rPr lang="en-US" sz="4800" dirty="0" smtClean="0"/>
              <a:t>: How can I use the spoken or written word? Write short stores, poems, letters to organizations, trace history, research lives and achievements of notable people.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/>
              <a:t>Logical-Mathematical</a:t>
            </a:r>
            <a:r>
              <a:rPr lang="en-US" sz="4800" dirty="0" smtClean="0"/>
              <a:t>: How can I bring in numbers, calculations, logic, classifications, or critical thinking? Explore probability, collect data, make graphs, draw conclusions.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/>
              <a:t>Spatial:</a:t>
            </a:r>
            <a:r>
              <a:rPr lang="en-US" sz="4800" dirty="0" smtClean="0"/>
              <a:t>  How can I use visual aids, visualization, color, art, metaphor, or visual organizers? Make maps, diagrams, graphs, graphic organizers, 3-D models, mobiles, use technology to create projects.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/>
              <a:t>Musical</a:t>
            </a:r>
            <a:r>
              <a:rPr lang="en-US" sz="4800" dirty="0" smtClean="0"/>
              <a:t>: How can I bring in music or environmental sounds, or set key points in a rhythm or melody? Create raps and songs to describe concepts/content, link songs to current content/ compare content.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/>
              <a:t>Bodily-Kinesthetic</a:t>
            </a:r>
            <a:r>
              <a:rPr lang="en-US" sz="4800" dirty="0" smtClean="0"/>
              <a:t>: How can I involve the whole body, or hands-on experiences? Conduct interviews, invent something, create/play/teach a game, role play, puppet shows, demonstrations.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/>
              <a:t>Interpersonal:</a:t>
            </a:r>
            <a:r>
              <a:rPr lang="en-US" sz="4800" dirty="0" smtClean="0"/>
              <a:t> How can I engage students in peer or cross-age sharing, cooperative learning or large-group simulation? Role play activities, peer coaching,  grouping.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/>
              <a:t>Intrapersonal:</a:t>
            </a:r>
            <a:r>
              <a:rPr lang="en-US" sz="4800" dirty="0" smtClean="0"/>
              <a:t>  How can I evoke personal feelings or memories, or give students choices? Self-assessment tools to guide learning, journaling.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Try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71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RAFT  (Role, Audience, Format, Topic)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Demonstrates understanding in a nontraditional format.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This </a:t>
            </a:r>
            <a:r>
              <a:rPr lang="en-US" sz="1600" i="1" dirty="0" smtClean="0">
                <a:solidFill>
                  <a:schemeClr val="bg1"/>
                </a:solidFill>
              </a:rPr>
              <a:t>engages</a:t>
            </a:r>
            <a:r>
              <a:rPr lang="en-US" sz="1600" dirty="0" smtClean="0">
                <a:solidFill>
                  <a:schemeClr val="bg1"/>
                </a:solidFill>
              </a:rPr>
              <a:t> students in </a:t>
            </a:r>
            <a:r>
              <a:rPr lang="en-US" sz="1600" i="1" dirty="0" smtClean="0">
                <a:solidFill>
                  <a:schemeClr val="bg1"/>
                </a:solidFill>
              </a:rPr>
              <a:t>explaining</a:t>
            </a:r>
            <a:r>
              <a:rPr lang="en-US" sz="1600" dirty="0" smtClean="0">
                <a:solidFill>
                  <a:schemeClr val="bg1"/>
                </a:solidFill>
              </a:rPr>
              <a:t> what they know and </a:t>
            </a:r>
            <a:r>
              <a:rPr lang="en-US" sz="1600" i="1" dirty="0" smtClean="0">
                <a:solidFill>
                  <a:schemeClr val="bg1"/>
                </a:solidFill>
              </a:rPr>
              <a:t>elaborating</a:t>
            </a:r>
            <a:r>
              <a:rPr lang="en-US" sz="1600" dirty="0" smtClean="0">
                <a:solidFill>
                  <a:schemeClr val="bg1"/>
                </a:solidFill>
              </a:rPr>
              <a:t> on it in a fun way.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Role of the writer: what is the writer’s role?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Reporter, observer, eyewitness, character,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Audience: who will be reading this writing?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Teacher, other student, parent, editor, boss, jury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Format: what’s the best way to present this writing?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Letter, article, report, poem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Topic: What or who is the subject of this writing?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Famous person, prehistoric cave dweller, reaction to an event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RAFT Ideas…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447800"/>
          <a:ext cx="7391400" cy="36568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49045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</a:tr>
              <a:tr h="511550"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r>
                        <a:rPr lang="en-US" baseline="0" dirty="0" smtClean="0"/>
                        <a:t> 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Love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Explain relationship</a:t>
                      </a:r>
                      <a:endParaRPr lang="en-US" dirty="0"/>
                    </a:p>
                  </a:txBody>
                  <a:tcPr/>
                </a:tc>
              </a:tr>
              <a:tr h="511550">
                <a:tc>
                  <a:txBody>
                    <a:bodyPr/>
                    <a:lstStyle/>
                    <a:p>
                      <a:r>
                        <a:rPr lang="en-US" dirty="0" smtClean="0"/>
                        <a:t>Duck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 Senator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Effects of</a:t>
                      </a:r>
                      <a:r>
                        <a:rPr lang="en-US" baseline="0" dirty="0" smtClean="0"/>
                        <a:t> oil spill</a:t>
                      </a:r>
                      <a:endParaRPr lang="en-US" dirty="0"/>
                    </a:p>
                  </a:txBody>
                  <a:tcPr/>
                </a:tc>
              </a:tr>
              <a:tr h="730786">
                <a:tc>
                  <a:txBody>
                    <a:bodyPr/>
                    <a:lstStyle/>
                    <a:p>
                      <a:r>
                        <a:rPr lang="en-US" dirty="0" smtClean="0"/>
                        <a:t>Kaiser </a:t>
                      </a:r>
                      <a:r>
                        <a:rPr lang="en-US" dirty="0" err="1" smtClean="0"/>
                        <a:t>Wilhem</a:t>
                      </a:r>
                      <a:r>
                        <a:rPr lang="en-US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European Heads of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to start a World</a:t>
                      </a:r>
                      <a:r>
                        <a:rPr lang="en-US" baseline="0" dirty="0" smtClean="0"/>
                        <a:t> War</a:t>
                      </a:r>
                      <a:endParaRPr lang="en-US" dirty="0"/>
                    </a:p>
                  </a:txBody>
                  <a:tcPr/>
                </a:tc>
              </a:tr>
              <a:tr h="602462">
                <a:tc>
                  <a:txBody>
                    <a:bodyPr/>
                    <a:lstStyle/>
                    <a:p>
                      <a:r>
                        <a:rPr lang="en-US" dirty="0" smtClean="0"/>
                        <a:t>Comma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I’m misused</a:t>
                      </a:r>
                      <a:endParaRPr lang="en-US" dirty="0"/>
                    </a:p>
                  </a:txBody>
                  <a:tcPr/>
                </a:tc>
              </a:tr>
              <a:tr h="511550">
                <a:tc>
                  <a:txBody>
                    <a:bodyPr/>
                    <a:lstStyle/>
                    <a:p>
                      <a:r>
                        <a:rPr lang="en-US" dirty="0" smtClean="0"/>
                        <a:t>British Reporter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Newspaper</a:t>
                      </a:r>
                      <a:r>
                        <a:rPr lang="en-US" baseline="0" dirty="0" smtClean="0"/>
                        <a:t> readers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Boston Tea Party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44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80772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Think of the unit you’re currently teaching. Devise a RAFT you could assign to students.</a:t>
            </a:r>
          </a:p>
          <a:p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Now, write your RAFT.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Categories of Instructional Strategies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447800"/>
          <a:ext cx="6400800" cy="4495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04267"/>
                <a:gridCol w="1896533"/>
              </a:tblGrid>
              <a:tr h="6869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Categories of Instructional Strategies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Percentile</a:t>
                      </a:r>
                      <a:r>
                        <a:rPr lang="en-US" sz="1600" baseline="0" dirty="0" smtClean="0"/>
                        <a:t> Achievement Gain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338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Identifying Similarities/Differences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338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Summarizing and Note Taking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4808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Reinforcing</a:t>
                      </a:r>
                      <a:r>
                        <a:rPr lang="en-US" sz="1600" baseline="0" dirty="0" smtClean="0"/>
                        <a:t> Effort and Providing Recognition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338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Homework</a:t>
                      </a:r>
                      <a:r>
                        <a:rPr lang="en-US" sz="1600" baseline="0" dirty="0" smtClean="0"/>
                        <a:t> and Practice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338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Nonlinguistic</a:t>
                      </a:r>
                      <a:r>
                        <a:rPr lang="en-US" sz="1600" baseline="0" dirty="0" smtClean="0"/>
                        <a:t> Representation (mapping)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338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Cooperative Learning 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4808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Setting Objectives and Providing Feedback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338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Generating and Testing Hypothesis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4808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Questions, Cues and Advanced Organizers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 marL="73659" marR="73659"/>
                </a:tc>
              </a:tr>
              <a:tr h="338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Nonfictional Writing</a:t>
                      </a:r>
                      <a:endParaRPr lang="en-US" sz="1600" dirty="0"/>
                    </a:p>
                  </a:txBody>
                  <a:tcPr marL="73659" marR="7365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3659" marR="73659"/>
                </a:tc>
              </a:tr>
            </a:tbl>
          </a:graphicData>
        </a:graphic>
      </p:graphicFrame>
      <p:sp>
        <p:nvSpPr>
          <p:cNvPr id="22569" name="TextBox 4"/>
          <p:cNvSpPr txBox="1">
            <a:spLocks noChangeArrowheads="1"/>
          </p:cNvSpPr>
          <p:nvPr/>
        </p:nvSpPr>
        <p:spPr bwMode="auto">
          <a:xfrm>
            <a:off x="457200" y="60960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Source: Marzano, R.J., Pickering, D.J., &amp; Pollock, J.E. (2001). </a:t>
            </a:r>
            <a:r>
              <a:rPr lang="en-US" sz="900" i="1"/>
              <a:t>Classroom Instruction that Works: Research Based strategies for increasing student achievement. </a:t>
            </a:r>
            <a:r>
              <a:rPr lang="en-US" sz="900"/>
              <a:t>Alexandra, VA: Association for Supervision and Curriculum Development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345</TotalTime>
  <Words>819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Bubbles</vt:lpstr>
      <vt:lpstr>Differentiated Instruction</vt:lpstr>
      <vt:lpstr>What is Differentiation??</vt:lpstr>
      <vt:lpstr>Differentiation….</vt:lpstr>
      <vt:lpstr>Try It! Multiple Intelligences Checklist</vt:lpstr>
      <vt:lpstr>Using your results…</vt:lpstr>
      <vt:lpstr>When planning a lesson, ask the right questions!</vt:lpstr>
      <vt:lpstr>Try it!</vt:lpstr>
      <vt:lpstr>RAFT Ideas…</vt:lpstr>
      <vt:lpstr>Categories of Instructional Strategies</vt:lpstr>
      <vt:lpstr>Try it!</vt:lpstr>
      <vt:lpstr>Product Choices</vt:lpstr>
      <vt:lpstr>Examples of product choices</vt:lpstr>
      <vt:lpstr>Student Choice</vt:lpstr>
      <vt:lpstr>Think-Tac-Toe </vt:lpstr>
      <vt:lpstr>Try It! Product Choice Assignment</vt:lpstr>
      <vt:lpstr>Preparing to Differentiate</vt:lpstr>
      <vt:lpstr>Go forth and differentiate!</vt:lpstr>
    </vt:vector>
  </TitlesOfParts>
  <Company>woodstock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Instruction</dc:title>
  <dc:creator>LeeAnn LeClerc</dc:creator>
  <cp:lastModifiedBy> </cp:lastModifiedBy>
  <cp:revision>41</cp:revision>
  <dcterms:created xsi:type="dcterms:W3CDTF">2009-12-03T18:30:36Z</dcterms:created>
  <dcterms:modified xsi:type="dcterms:W3CDTF">2011-07-19T19:45:41Z</dcterms:modified>
</cp:coreProperties>
</file>